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2" autoAdjust="0"/>
    <p:restoredTop sz="94660"/>
  </p:normalViewPr>
  <p:slideViewPr>
    <p:cSldViewPr snapToGrid="0">
      <p:cViewPr varScale="1">
        <p:scale>
          <a:sx n="73" d="100"/>
          <a:sy n="73" d="100"/>
        </p:scale>
        <p:origin x="5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F597F2FA-FCF6-466B-85DE-238278E06A37}" type="datetimeFigureOut">
              <a:rPr lang="nl-NL" smtClean="0"/>
              <a:t>7-5-2019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711219F2-E0F3-4599-AC64-187E76C8E1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2653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F2FA-FCF6-466B-85DE-238278E06A37}" type="datetimeFigureOut">
              <a:rPr lang="nl-NL" smtClean="0"/>
              <a:t>7-5-2019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19F2-E0F3-4599-AC64-187E76C8E1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77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F2FA-FCF6-466B-85DE-238278E06A37}" type="datetimeFigureOut">
              <a:rPr lang="nl-NL" smtClean="0"/>
              <a:t>7-5-2019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19F2-E0F3-4599-AC64-187E76C8E1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2925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F2FA-FCF6-466B-85DE-238278E06A37}" type="datetimeFigureOut">
              <a:rPr lang="nl-NL" smtClean="0"/>
              <a:t>7-5-2019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19F2-E0F3-4599-AC64-187E76C8E1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676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F2FA-FCF6-466B-85DE-238278E06A37}" type="datetimeFigureOut">
              <a:rPr lang="nl-NL" smtClean="0"/>
              <a:t>7-5-2019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19F2-E0F3-4599-AC64-187E76C8E1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5228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F2FA-FCF6-466B-85DE-238278E06A37}" type="datetimeFigureOut">
              <a:rPr lang="nl-NL" smtClean="0"/>
              <a:t>7-5-2019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19F2-E0F3-4599-AC64-187E76C8E1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1530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F2FA-FCF6-466B-85DE-238278E06A37}" type="datetimeFigureOut">
              <a:rPr lang="nl-NL" smtClean="0"/>
              <a:t>7-5-2019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19F2-E0F3-4599-AC64-187E76C8E1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6250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F2FA-FCF6-466B-85DE-238278E06A37}" type="datetimeFigureOut">
              <a:rPr lang="nl-NL" smtClean="0"/>
              <a:t>7-5-2019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19F2-E0F3-4599-AC64-187E76C8E11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995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F2FA-FCF6-466B-85DE-238278E06A37}" type="datetimeFigureOut">
              <a:rPr lang="nl-NL" smtClean="0"/>
              <a:t>7-5-2019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19F2-E0F3-4599-AC64-187E76C8E1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86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F2FA-FCF6-466B-85DE-238278E06A37}" type="datetimeFigureOut">
              <a:rPr lang="nl-NL" smtClean="0"/>
              <a:t>7-5-2019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19F2-E0F3-4599-AC64-187E76C8E1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808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F2FA-FCF6-466B-85DE-238278E06A37}" type="datetimeFigureOut">
              <a:rPr lang="nl-NL" smtClean="0"/>
              <a:t>7-5-2019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19F2-E0F3-4599-AC64-187E76C8E1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325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F2FA-FCF6-466B-85DE-238278E06A37}" type="datetimeFigureOut">
              <a:rPr lang="nl-NL" smtClean="0"/>
              <a:t>7-5-2019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19F2-E0F3-4599-AC64-187E76C8E1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652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F2FA-FCF6-466B-85DE-238278E06A37}" type="datetimeFigureOut">
              <a:rPr lang="nl-NL" smtClean="0"/>
              <a:t>7-5-2019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19F2-E0F3-4599-AC64-187E76C8E1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362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F2FA-FCF6-466B-85DE-238278E06A37}" type="datetimeFigureOut">
              <a:rPr lang="nl-NL" smtClean="0"/>
              <a:t>7-5-2019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19F2-E0F3-4599-AC64-187E76C8E1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3781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F2FA-FCF6-466B-85DE-238278E06A37}" type="datetimeFigureOut">
              <a:rPr lang="nl-NL" smtClean="0"/>
              <a:t>7-5-2019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19F2-E0F3-4599-AC64-187E76C8E1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21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F2FA-FCF6-466B-85DE-238278E06A37}" type="datetimeFigureOut">
              <a:rPr lang="nl-NL" smtClean="0"/>
              <a:t>7-5-2019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19F2-E0F3-4599-AC64-187E76C8E1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949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F2FA-FCF6-466B-85DE-238278E06A37}" type="datetimeFigureOut">
              <a:rPr lang="nl-NL" smtClean="0"/>
              <a:t>7-5-2019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19F2-E0F3-4599-AC64-187E76C8E1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825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597F2FA-FCF6-466B-85DE-238278E06A37}" type="datetimeFigureOut">
              <a:rPr lang="nl-NL" smtClean="0"/>
              <a:t>7-5-2019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11219F2-E0F3-4599-AC64-187E76C8E1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2814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OpDracht</a:t>
            </a:r>
            <a:r>
              <a:rPr lang="nl-NL" dirty="0" smtClean="0"/>
              <a:t> 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Groepsopdracht Vakblad maken voor de doktersassistent </a:t>
            </a:r>
          </a:p>
        </p:txBody>
      </p:sp>
    </p:spTree>
    <p:extLst>
      <p:ext uri="{BB962C8B-B14F-4D97-AF65-F5344CB8AC3E}">
        <p14:creationId xmlns:p14="http://schemas.microsoft.com/office/powerpoint/2010/main" val="2639886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Bewijslast in portfolio: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921828"/>
          </a:xfrm>
        </p:spPr>
        <p:txBody>
          <a:bodyPr/>
          <a:lstStyle/>
          <a:p>
            <a:r>
              <a:rPr lang="nl-NL" dirty="0"/>
              <a:t>Plan van aanpak</a:t>
            </a:r>
          </a:p>
          <a:p>
            <a:r>
              <a:rPr lang="nl-NL" dirty="0"/>
              <a:t>Beoordelingsformulieren presentatie en vakblad, ingevuld door de overige groepen</a:t>
            </a:r>
          </a:p>
          <a:p>
            <a:r>
              <a:rPr lang="nl-NL" dirty="0"/>
              <a:t>Beoordelingsformulier ingevuld door de docent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935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05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nl-NL" sz="2400" dirty="0"/>
              <a:t>Je oriënteert je op orgaan- en weefseldonatie</a:t>
            </a:r>
          </a:p>
          <a:p>
            <a:pPr lvl="0"/>
            <a:r>
              <a:rPr lang="nl-NL" sz="2400" dirty="0"/>
              <a:t>Je hebt kennis en inzicht in het belang van orgaan- en weefseldonatie </a:t>
            </a:r>
          </a:p>
          <a:p>
            <a:pPr lvl="0"/>
            <a:r>
              <a:rPr lang="nl-NL" sz="2400" dirty="0"/>
              <a:t>Je kunt een planning maken om een vakblad te ontplooien (wie, wat, waar, wanneer, hoe)</a:t>
            </a:r>
          </a:p>
          <a:p>
            <a:pPr lvl="0"/>
            <a:r>
              <a:rPr lang="nl-NL" sz="2400" dirty="0"/>
              <a:t>Je kunt met medestudenten een vakblad maken</a:t>
            </a:r>
          </a:p>
          <a:p>
            <a:pPr lvl="0"/>
            <a:r>
              <a:rPr lang="nl-NL" sz="2400" dirty="0"/>
              <a:t>Je presenteert het vakblad met je studiegroepje aan jullie klasgenoten</a:t>
            </a:r>
          </a:p>
          <a:p>
            <a:r>
              <a:rPr lang="nl-NL" sz="2400" dirty="0"/>
              <a:t>Je evalueert samen met je groep en klas deze opdracht aan de hand van de ontwikkelde beoordelingsformulieren per groep.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83060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Elke week meenemen: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LAPTOP!</a:t>
            </a:r>
          </a:p>
          <a:p>
            <a:r>
              <a:rPr lang="nl-NL" sz="2400" dirty="0" smtClean="0"/>
              <a:t>Boeken</a:t>
            </a:r>
            <a:r>
              <a:rPr lang="nl-NL" sz="2400" dirty="0"/>
              <a:t>, readers, </a:t>
            </a:r>
            <a:endParaRPr lang="nl-NL" sz="2400" dirty="0" smtClean="0"/>
          </a:p>
          <a:p>
            <a:r>
              <a:rPr lang="nl-NL" sz="2400" dirty="0" smtClean="0"/>
              <a:t>PowerPoint </a:t>
            </a:r>
            <a:r>
              <a:rPr lang="nl-NL" sz="2400" dirty="0"/>
              <a:t>en aantekeningen ten behoeve van de te schrijven </a:t>
            </a:r>
            <a:r>
              <a:rPr lang="nl-NL" sz="2400" dirty="0" smtClean="0"/>
              <a:t>brochure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57418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Stappenplan: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1" y="1567543"/>
            <a:ext cx="10131425" cy="4794068"/>
          </a:xfrm>
        </p:spPr>
        <p:txBody>
          <a:bodyPr>
            <a:normAutofit lnSpcReduction="10000"/>
          </a:bodyPr>
          <a:lstStyle/>
          <a:p>
            <a:r>
              <a:rPr lang="nl-NL" b="1" u="sng" dirty="0"/>
              <a:t>Oriënteren:</a:t>
            </a:r>
            <a:r>
              <a:rPr lang="nl-NL" b="1" dirty="0"/>
              <a:t> </a:t>
            </a:r>
            <a:endParaRPr lang="nl-NL" dirty="0"/>
          </a:p>
          <a:p>
            <a:r>
              <a:rPr lang="nl-NL" dirty="0"/>
              <a:t>Je gaat een informatief vakblad over orgaan- en weefseldonatie maken, voor de doktersassistent in het werkveld. </a:t>
            </a:r>
            <a:endParaRPr lang="nl-NL" dirty="0" smtClean="0"/>
          </a:p>
          <a:p>
            <a:r>
              <a:rPr lang="nl-NL" dirty="0" smtClean="0"/>
              <a:t>Verzin </a:t>
            </a:r>
            <a:r>
              <a:rPr lang="nl-NL" dirty="0"/>
              <a:t>een pakkende titel voor het vakblad.</a:t>
            </a:r>
          </a:p>
          <a:p>
            <a:r>
              <a:rPr lang="nl-NL" i="1" u="sng" dirty="0"/>
              <a:t>Verplichte onderdelen van het vakblad zijn: </a:t>
            </a:r>
            <a:endParaRPr lang="nl-NL" dirty="0"/>
          </a:p>
          <a:p>
            <a:pPr lvl="0"/>
            <a:r>
              <a:rPr lang="nl-NL" dirty="0"/>
              <a:t>Beschrijving van welke organen getransplanteerd kunnen worden; wat hun functie is; waar het zich in het lichaam bevindt; wat er gebeurd indien het niet goed werkt en het belang van donatie. </a:t>
            </a:r>
          </a:p>
          <a:p>
            <a:pPr lvl="0"/>
            <a:r>
              <a:rPr lang="nl-NL" dirty="0"/>
              <a:t>Uitwerking interview gastspreker(s) en</a:t>
            </a:r>
          </a:p>
          <a:p>
            <a:pPr lvl="0"/>
            <a:r>
              <a:rPr lang="nl-NL" dirty="0"/>
              <a:t>Interview omgeving over wel/geen donateur </a:t>
            </a:r>
            <a:r>
              <a:rPr lang="nl-NL" dirty="0" smtClean="0"/>
              <a:t>worden/zijn</a:t>
            </a:r>
            <a:endParaRPr lang="nl-NL" dirty="0"/>
          </a:p>
          <a:p>
            <a:r>
              <a:rPr lang="nl-NL" dirty="0"/>
              <a:t>Lees de opdrachten goed door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Noteer </a:t>
            </a:r>
            <a:r>
              <a:rPr lang="nl-NL" dirty="0"/>
              <a:t>vragen wanneer de opdracht onduidelijk is Bespreek de vragen met elkaar en zo nodig met de docent.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9948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opdrachten: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1" y="1606731"/>
            <a:ext cx="10131425" cy="5016138"/>
          </a:xfrm>
        </p:spPr>
        <p:txBody>
          <a:bodyPr>
            <a:normAutofit/>
          </a:bodyPr>
          <a:lstStyle/>
          <a:p>
            <a:pPr lvl="0"/>
            <a:r>
              <a:rPr lang="nl-NL" dirty="0"/>
              <a:t>Elke groep maakt eerst een plan van aanpak over de opdracht met </a:t>
            </a:r>
            <a:r>
              <a:rPr lang="nl-NL" dirty="0" err="1"/>
              <a:t>oa</a:t>
            </a:r>
            <a:r>
              <a:rPr lang="nl-NL" dirty="0"/>
              <a:t> duidelijke taakverdeling en tijdsplanning. (zie format planformulier) </a:t>
            </a:r>
          </a:p>
          <a:p>
            <a:pPr lvl="0"/>
            <a:r>
              <a:rPr lang="nl-NL" dirty="0"/>
              <a:t>Elke groep kiest een eindredacteur, die het proces in de gaten houdt en zaken onderling afstemt (evt. in samenspraak met coach).</a:t>
            </a:r>
          </a:p>
          <a:p>
            <a:r>
              <a:rPr lang="nl-NL" b="1" dirty="0"/>
              <a:t>Let op:</a:t>
            </a:r>
            <a:r>
              <a:rPr lang="nl-NL" dirty="0"/>
              <a:t> houdt rekening met de deadline.</a:t>
            </a:r>
          </a:p>
          <a:p>
            <a:pPr lvl="0"/>
            <a:r>
              <a:rPr lang="nl-NL" dirty="0"/>
              <a:t>In de laatste les(sen) presenteert elk groepje zijn vakblad aan de overige groepen</a:t>
            </a:r>
          </a:p>
          <a:p>
            <a:r>
              <a:rPr lang="nl-NL" dirty="0"/>
              <a:t>Zorg dat het vakblad tijdens jullie presentatie uitgeprint is en vervolgens ingeleverd wordt bij de betreffende docent</a:t>
            </a:r>
          </a:p>
          <a:p>
            <a:r>
              <a:rPr lang="nl-NL" dirty="0"/>
              <a:t>Duur presentatie: max. 15 min.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5622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48080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nl-NL" dirty="0"/>
              <a:t>Inhoud: het vakblad dient in elk geval te voldoen aan: </a:t>
            </a:r>
          </a:p>
          <a:p>
            <a:pPr lvl="0"/>
            <a:r>
              <a:rPr lang="en-US" dirty="0"/>
              <a:t>Lay out: </a:t>
            </a:r>
            <a:r>
              <a:rPr lang="en-US" dirty="0" err="1"/>
              <a:t>Lettertype</a:t>
            </a:r>
            <a:r>
              <a:rPr lang="en-US" dirty="0"/>
              <a:t> Calibri 11 </a:t>
            </a:r>
            <a:r>
              <a:rPr lang="en-US" dirty="0" err="1"/>
              <a:t>punten</a:t>
            </a:r>
            <a:endParaRPr lang="nl-NL" dirty="0"/>
          </a:p>
          <a:p>
            <a:pPr lvl="0"/>
            <a:r>
              <a:rPr lang="nl-NL" u="sng" dirty="0"/>
              <a:t>Minstens</a:t>
            </a:r>
            <a:r>
              <a:rPr lang="nl-NL" dirty="0"/>
              <a:t> 12 A4, inclusief voorblad en achterblad</a:t>
            </a:r>
          </a:p>
          <a:p>
            <a:pPr lvl="0"/>
            <a:r>
              <a:rPr lang="nl-NL" dirty="0"/>
              <a:t>Een originele en pakkende titel +voorblad</a:t>
            </a:r>
          </a:p>
          <a:p>
            <a:pPr lvl="0"/>
            <a:r>
              <a:rPr lang="nl-NL" dirty="0"/>
              <a:t>Inhoudsopgave en paginanummering</a:t>
            </a:r>
          </a:p>
          <a:p>
            <a:pPr lvl="0"/>
            <a:r>
              <a:rPr lang="nl-NL" dirty="0"/>
              <a:t>Voorwoord met verwijzing naar doel van het vakblad en onderwerp en de namen van de groepsleden</a:t>
            </a:r>
          </a:p>
          <a:p>
            <a:pPr lvl="0"/>
            <a:r>
              <a:rPr lang="nl-NL" dirty="0"/>
              <a:t>De artikelen( inhoud) gaan over orgaan en weefseldonatie ( maak gebruik van de medische kennis, die jullie in het 1</a:t>
            </a:r>
            <a:r>
              <a:rPr lang="nl-NL" baseline="30000" dirty="0"/>
              <a:t>e</a:t>
            </a:r>
            <a:r>
              <a:rPr lang="nl-NL" dirty="0"/>
              <a:t> leerjaar van de opleiding Doktersassistent hebt opgedaan)</a:t>
            </a:r>
          </a:p>
          <a:p>
            <a:pPr lvl="0"/>
            <a:r>
              <a:rPr lang="nl-NL" dirty="0"/>
              <a:t>Uitwerking van de verplichte onderdelen ( zie oriënteren)</a:t>
            </a:r>
          </a:p>
          <a:p>
            <a:pPr lvl="0"/>
            <a:r>
              <a:rPr lang="nl-NL" dirty="0"/>
              <a:t>Nawoord: dit betreft een reflectie op jullie doelen en de onderlinge samenwerking, zie reflecteren</a:t>
            </a:r>
          </a:p>
          <a:p>
            <a:pPr lvl="0"/>
            <a:r>
              <a:rPr lang="nl-NL" dirty="0"/>
              <a:t>Bronvermelding(en)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6084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1" y="1619794"/>
            <a:ext cx="10131425" cy="4506685"/>
          </a:xfrm>
        </p:spPr>
        <p:txBody>
          <a:bodyPr/>
          <a:lstStyle/>
          <a:p>
            <a:pPr lvl="0"/>
            <a:r>
              <a:rPr lang="nl-NL" dirty="0"/>
              <a:t>Elke groep maakt een beoordelingslijst voor hun klasgenoten met een verwijzing naar hun presentatie en vakblad</a:t>
            </a:r>
          </a:p>
          <a:p>
            <a:pPr lvl="0"/>
            <a:r>
              <a:rPr lang="nl-NL" dirty="0"/>
              <a:t>In de laatste les wordt er een verkiezing van “het beste vakblad” gehouden.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9558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verder?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1" y="1737361"/>
            <a:ext cx="10131425" cy="4807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u="sng" dirty="0"/>
              <a:t>Plannen:</a:t>
            </a:r>
            <a:r>
              <a:rPr lang="nl-NL" dirty="0"/>
              <a:t> </a:t>
            </a:r>
          </a:p>
          <a:p>
            <a:r>
              <a:rPr lang="nl-NL" dirty="0"/>
              <a:t>Op basis van een Plan van aanpak krijg je van de docenten een Go/No go 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pPr marL="0" indent="0">
              <a:buNone/>
            </a:pPr>
            <a:r>
              <a:rPr lang="nl-NL" u="sng" dirty="0"/>
              <a:t>Uitvoeren/Controleren:</a:t>
            </a:r>
            <a:endParaRPr lang="nl-NL" dirty="0"/>
          </a:p>
          <a:p>
            <a:r>
              <a:rPr lang="nl-NL" dirty="0"/>
              <a:t>D</a:t>
            </a:r>
            <a:r>
              <a:rPr lang="nl-NL" dirty="0" smtClean="0"/>
              <a:t>e </a:t>
            </a:r>
            <a:r>
              <a:rPr lang="nl-NL" dirty="0"/>
              <a:t>producten die moeten worden opgeleverd</a:t>
            </a:r>
            <a:r>
              <a:rPr lang="nl-NL" dirty="0" smtClean="0"/>
              <a:t>.</a:t>
            </a:r>
          </a:p>
          <a:p>
            <a:pPr lvl="1"/>
            <a:r>
              <a:rPr lang="nl-NL" dirty="0"/>
              <a:t>Vakblad orgaan en weefseldonatie voor de doktersassistent, inclusie een reflectie ( nawoord)</a:t>
            </a:r>
          </a:p>
          <a:p>
            <a:pPr lvl="1"/>
            <a:r>
              <a:rPr lang="nl-NL" dirty="0"/>
              <a:t>Presentatie vakblad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pPr marL="0" indent="0">
              <a:buNone/>
            </a:pPr>
            <a:r>
              <a:rPr lang="nl-NL" u="sng" dirty="0"/>
              <a:t>Reflecteren</a:t>
            </a:r>
            <a:r>
              <a:rPr lang="nl-NL" dirty="0"/>
              <a:t> ( nawoord): </a:t>
            </a:r>
          </a:p>
          <a:p>
            <a:r>
              <a:rPr lang="nl-NL" dirty="0"/>
              <a:t>Pak je/jullie plan van aanpak en beschrijf nu gezamenlijk wat je/jullie van deze opdracht hebt/hebben geleerd en eventuele verbeterpunten voor een volgende keer.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5343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Reflecteren: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1" y="1619794"/>
            <a:ext cx="10131425" cy="5016137"/>
          </a:xfrm>
        </p:spPr>
        <p:txBody>
          <a:bodyPr/>
          <a:lstStyle/>
          <a:p>
            <a:pPr marL="0" indent="0">
              <a:buNone/>
            </a:pPr>
            <a:r>
              <a:rPr lang="nl-NL" u="sng" dirty="0"/>
              <a:t>Handvaten voor reflectie</a:t>
            </a:r>
            <a:r>
              <a:rPr lang="nl-NL" dirty="0"/>
              <a:t>: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r>
              <a:rPr lang="nl-NL" dirty="0"/>
              <a:t>Beschrijf de uitvoering van de opdracht in een verslag</a:t>
            </a:r>
          </a:p>
          <a:p>
            <a:r>
              <a:rPr lang="nl-NL" dirty="0"/>
              <a:t>Wat ging goed in de uitvoering?</a:t>
            </a:r>
          </a:p>
          <a:p>
            <a:r>
              <a:rPr lang="nl-NL" dirty="0"/>
              <a:t>Wat kon beter?</a:t>
            </a:r>
          </a:p>
          <a:p>
            <a:r>
              <a:rPr lang="nl-NL" dirty="0"/>
              <a:t>Wat was een ieder zijn rol in de uitvoering?</a:t>
            </a:r>
          </a:p>
          <a:p>
            <a:r>
              <a:rPr lang="nl-NL" dirty="0"/>
              <a:t>Ben je tevreden over je eigen aandeel?</a:t>
            </a:r>
          </a:p>
          <a:p>
            <a:r>
              <a:rPr lang="nl-NL" dirty="0"/>
              <a:t>Welke nieuwe dingen hebben jullie geleerd?</a:t>
            </a:r>
          </a:p>
          <a:p>
            <a:r>
              <a:rPr lang="nl-NL" dirty="0"/>
              <a:t>Wat zouden jullie een volgende keer anders doen?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2135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mels">
  <a:themeElements>
    <a:clrScheme name="Hemels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Hemel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mel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19</TotalTime>
  <Words>509</Words>
  <Application>Microsoft Office PowerPoint</Application>
  <PresentationFormat>Breedbeeld</PresentationFormat>
  <Paragraphs>71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Hemels</vt:lpstr>
      <vt:lpstr>OpDracht 2</vt:lpstr>
      <vt:lpstr>Doelen:</vt:lpstr>
      <vt:lpstr>Elke week meenemen:</vt:lpstr>
      <vt:lpstr>Stappenplan:</vt:lpstr>
      <vt:lpstr>De opdrachten:</vt:lpstr>
      <vt:lpstr>Inhoud:</vt:lpstr>
      <vt:lpstr>En..</vt:lpstr>
      <vt:lpstr>Hoe verder?</vt:lpstr>
      <vt:lpstr>Reflecteren:</vt:lpstr>
      <vt:lpstr>Bewijslast in portfolio:</vt:lpstr>
      <vt:lpstr>PowerPoint-presentatie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OpDracht 2</dc:title>
  <dc:creator>Marlies Bouland</dc:creator>
  <cp:lastModifiedBy>Marlies Bouland</cp:lastModifiedBy>
  <cp:revision>2</cp:revision>
  <dcterms:created xsi:type="dcterms:W3CDTF">2019-05-13T07:54:39Z</dcterms:created>
  <dcterms:modified xsi:type="dcterms:W3CDTF">2019-05-13T08:14:25Z</dcterms:modified>
</cp:coreProperties>
</file>